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0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6"/>
  </p:normalViewPr>
  <p:slideViewPr>
    <p:cSldViewPr snapToGrid="0">
      <p:cViewPr>
        <p:scale>
          <a:sx n="41" d="100"/>
          <a:sy n="41" d="100"/>
        </p:scale>
        <p:origin x="38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08990">
              <a:lnSpc>
                <a:spcPct val="100000"/>
              </a:lnSpc>
              <a:spcBef>
                <a:spcPts val="0"/>
              </a:spcBef>
              <a:buSzTx/>
              <a:buNone/>
              <a:defRPr sz="2940" spc="-29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저자 및 날짜</a:t>
            </a:r>
          </a:p>
        </p:txBody>
      </p:sp>
      <p:sp>
        <p:nvSpPr>
          <p:cNvPr id="1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r>
              <a:t>프레젠테이션 제목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사실 정보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24" b="1" spc="-42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사실 정보</a:t>
            </a:r>
          </a:p>
        </p:txBody>
      </p:sp>
      <p:sp>
        <p:nvSpPr>
          <p:cNvPr id="107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속성</a:t>
            </a:r>
          </a:p>
        </p:txBody>
      </p:sp>
      <p:sp>
        <p:nvSpPr>
          <p:cNvPr id="11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41297804_1296x1457.jpeg"/>
          <p:cNvSpPr>
            <a:spLocks noGrp="1"/>
          </p:cNvSpPr>
          <p:nvPr>
            <p:ph type="pic" sz="quarter" idx="13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915009552_2264x1509.jpeg"/>
          <p:cNvSpPr>
            <a:spLocks noGrp="1"/>
          </p:cNvSpPr>
          <p:nvPr>
            <p:ph type="pic" sz="quarter" idx="14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740519873_3318x2212.jpeg"/>
          <p:cNvSpPr>
            <a:spLocks noGrp="1"/>
          </p:cNvSpPr>
          <p:nvPr>
            <p:ph type="pic" idx="15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740519873_3318x2212.jpeg"/>
          <p:cNvSpPr>
            <a:spLocks noGrp="1"/>
          </p:cNvSpPr>
          <p:nvPr>
            <p:ph type="pic" idx="13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519873_3318x2212.jpeg"/>
          <p:cNvSpPr>
            <a:spLocks noGrp="1"/>
          </p:cNvSpPr>
          <p:nvPr>
            <p:ph type="pic" idx="13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>
                <a:solidFill>
                  <a:srgbClr val="FFFFFF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r>
              <a:t>프레젠테이션 제목</a:t>
            </a:r>
          </a:p>
        </p:txBody>
      </p:sp>
      <p:sp>
        <p:nvSpPr>
          <p:cNvPr id="2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저자 및 날짜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08990">
              <a:lnSpc>
                <a:spcPct val="100000"/>
              </a:lnSpc>
              <a:spcBef>
                <a:spcPts val="0"/>
              </a:spcBef>
              <a:buSzTx/>
              <a:buNone/>
              <a:defRPr sz="2940" spc="-29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저자 및 날짜</a:t>
            </a:r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33" name="이미지"/>
          <p:cNvSpPr>
            <a:spLocks noGrp="1"/>
          </p:cNvSpPr>
          <p:nvPr>
            <p:ph type="pic" idx="13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슬라이드 부제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24" b="1" spc="-42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슬라이드 부제</a:t>
            </a:r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61" name="이미지"/>
          <p:cNvSpPr>
            <a:spLocks noGrp="1"/>
          </p:cNvSpPr>
          <p:nvPr>
            <p:ph type="pic" idx="13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슬라이드 부제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24" b="1" spc="-42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슬라이드 부제</a:t>
            </a:r>
          </a:p>
        </p:txBody>
      </p:sp>
      <p:sp>
        <p:nvSpPr>
          <p:cNvPr id="63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z="12800" spc="0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r>
              <a:t>섹션 제목</a:t>
            </a:r>
          </a:p>
        </p:txBody>
      </p:sp>
      <p:sp>
        <p:nvSpPr>
          <p:cNvPr id="7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80" name="슬라이드 부제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24" b="1" spc="-42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슬라이드 부제</a:t>
            </a:r>
          </a:p>
        </p:txBody>
      </p:sp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의제 제목</a:t>
            </a:r>
          </a:p>
        </p:txBody>
      </p:sp>
      <p:sp>
        <p:nvSpPr>
          <p:cNvPr id="89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의제 부제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24" b="1" spc="-42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의제 부제</a:t>
            </a:r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gradFill flip="none" rotWithShape="1">
            <a:gsLst>
              <a:gs pos="0">
                <a:srgbClr val="FFFFFF"/>
              </a:gs>
              <a:gs pos="100000">
                <a:srgbClr val="027B76"/>
              </a:gs>
            </a:gsLst>
            <a:lin ang="5400000" scaled="0"/>
          </a:gradFill>
          <a:uFillTx/>
          <a:latin typeface="NanumSquareRound Bold"/>
          <a:ea typeface="NanumSquareRound Bold"/>
          <a:cs typeface="NanumSquareRound Bold"/>
          <a:sym typeface="NanumSquareRound Bold"/>
        </a:defRPr>
      </a:lvl1pPr>
      <a:lvl2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gradFill flip="none" rotWithShape="1">
            <a:gsLst>
              <a:gs pos="0">
                <a:srgbClr val="FFFFFF"/>
              </a:gs>
              <a:gs pos="100000">
                <a:srgbClr val="027B76"/>
              </a:gs>
            </a:gsLst>
            <a:lin ang="5400000" scaled="0"/>
          </a:gradFill>
          <a:uFillTx/>
          <a:latin typeface="NanumSquareRound Bold"/>
          <a:ea typeface="NanumSquareRound Bold"/>
          <a:cs typeface="NanumSquareRound Bold"/>
          <a:sym typeface="NanumSquareRound Bold"/>
        </a:defRPr>
      </a:lvl2pPr>
      <a:lvl3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gradFill flip="none" rotWithShape="1">
            <a:gsLst>
              <a:gs pos="0">
                <a:srgbClr val="FFFFFF"/>
              </a:gs>
              <a:gs pos="100000">
                <a:srgbClr val="027B76"/>
              </a:gs>
            </a:gsLst>
            <a:lin ang="5400000" scaled="0"/>
          </a:gradFill>
          <a:uFillTx/>
          <a:latin typeface="NanumSquareRound Bold"/>
          <a:ea typeface="NanumSquareRound Bold"/>
          <a:cs typeface="NanumSquareRound Bold"/>
          <a:sym typeface="NanumSquareRound Bold"/>
        </a:defRPr>
      </a:lvl3pPr>
      <a:lvl4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gradFill flip="none" rotWithShape="1">
            <a:gsLst>
              <a:gs pos="0">
                <a:srgbClr val="FFFFFF"/>
              </a:gs>
              <a:gs pos="100000">
                <a:srgbClr val="027B76"/>
              </a:gs>
            </a:gsLst>
            <a:lin ang="5400000" scaled="0"/>
          </a:gradFill>
          <a:uFillTx/>
          <a:latin typeface="NanumSquareRound Bold"/>
          <a:ea typeface="NanumSquareRound Bold"/>
          <a:cs typeface="NanumSquareRound Bold"/>
          <a:sym typeface="NanumSquareRound Bold"/>
        </a:defRPr>
      </a:lvl4pPr>
      <a:lvl5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gradFill flip="none" rotWithShape="1">
            <a:gsLst>
              <a:gs pos="0">
                <a:srgbClr val="FFFFFF"/>
              </a:gs>
              <a:gs pos="100000">
                <a:srgbClr val="027B76"/>
              </a:gs>
            </a:gsLst>
            <a:lin ang="5400000" scaled="0"/>
          </a:gradFill>
          <a:uFillTx/>
          <a:latin typeface="NanumSquareRound Bold"/>
          <a:ea typeface="NanumSquareRound Bold"/>
          <a:cs typeface="NanumSquareRound Bold"/>
          <a:sym typeface="NanumSquareRound Bold"/>
        </a:defRPr>
      </a:lvl5pPr>
      <a:lvl6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gradFill flip="none" rotWithShape="1">
            <a:gsLst>
              <a:gs pos="0">
                <a:srgbClr val="FFFFFF"/>
              </a:gs>
              <a:gs pos="100000">
                <a:srgbClr val="027B76"/>
              </a:gs>
            </a:gsLst>
            <a:lin ang="5400000" scaled="0"/>
          </a:gradFill>
          <a:uFillTx/>
          <a:latin typeface="NanumSquareRound Bold"/>
          <a:ea typeface="NanumSquareRound Bold"/>
          <a:cs typeface="NanumSquareRound Bold"/>
          <a:sym typeface="NanumSquareRound Bold"/>
        </a:defRPr>
      </a:lvl6pPr>
      <a:lvl7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gradFill flip="none" rotWithShape="1">
            <a:gsLst>
              <a:gs pos="0">
                <a:srgbClr val="FFFFFF"/>
              </a:gs>
              <a:gs pos="100000">
                <a:srgbClr val="027B76"/>
              </a:gs>
            </a:gsLst>
            <a:lin ang="5400000" scaled="0"/>
          </a:gradFill>
          <a:uFillTx/>
          <a:latin typeface="NanumSquareRound Bold"/>
          <a:ea typeface="NanumSquareRound Bold"/>
          <a:cs typeface="NanumSquareRound Bold"/>
          <a:sym typeface="NanumSquareRound Bold"/>
        </a:defRPr>
      </a:lvl7pPr>
      <a:lvl8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gradFill flip="none" rotWithShape="1">
            <a:gsLst>
              <a:gs pos="0">
                <a:srgbClr val="FFFFFF"/>
              </a:gs>
              <a:gs pos="100000">
                <a:srgbClr val="027B76"/>
              </a:gs>
            </a:gsLst>
            <a:lin ang="5400000" scaled="0"/>
          </a:gradFill>
          <a:uFillTx/>
          <a:latin typeface="NanumSquareRound Bold"/>
          <a:ea typeface="NanumSquareRound Bold"/>
          <a:cs typeface="NanumSquareRound Bold"/>
          <a:sym typeface="NanumSquareRound Bold"/>
        </a:defRPr>
      </a:lvl8pPr>
      <a:lvl9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gradFill flip="none" rotWithShape="1">
            <a:gsLst>
              <a:gs pos="0">
                <a:srgbClr val="FFFFFF"/>
              </a:gs>
              <a:gs pos="100000">
                <a:srgbClr val="027B76"/>
              </a:gs>
            </a:gsLst>
            <a:lin ang="5400000" scaled="0"/>
          </a:gradFill>
          <a:uFillTx/>
          <a:latin typeface="NanumSquareRound Bold"/>
          <a:ea typeface="NanumSquareRound Bold"/>
          <a:cs typeface="NanumSquareRound Bold"/>
          <a:sym typeface="NanumSquareRound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이미지" descr="이미지"/>
          <p:cNvPicPr>
            <a:picLocks noChangeAspect="1"/>
          </p:cNvPicPr>
          <p:nvPr/>
        </p:nvPicPr>
        <p:blipFill>
          <a:blip r:embed="rId2"/>
          <a:srcRect l="9704" t="817" r="7624"/>
          <a:stretch>
            <a:fillRect/>
          </a:stretch>
        </p:blipFill>
        <p:spPr>
          <a:xfrm>
            <a:off x="-124222" y="-37505"/>
            <a:ext cx="24632327" cy="1379093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keh"/>
          <p:cNvSpPr txBox="1">
            <a:spLocks noGrp="1"/>
          </p:cNvSpPr>
          <p:nvPr>
            <p:ph type="ctrTitle"/>
          </p:nvPr>
        </p:nvSpPr>
        <p:spPr>
          <a:xfrm>
            <a:off x="1219200" y="2926504"/>
            <a:ext cx="21945600" cy="4267201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FFFF"/>
                    </a:gs>
                    <a:gs pos="100000">
                      <a:schemeClr val="accent2">
                        <a:hueOff val="-380435"/>
                        <a:satOff val="28785"/>
                        <a:lumOff val="23919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r>
              <a:t>Bokeh</a:t>
            </a:r>
          </a:p>
        </p:txBody>
      </p:sp>
      <p:sp>
        <p:nvSpPr>
          <p:cNvPr id="153" name="ESC-20SUMMER 시각화 스터디"/>
          <p:cNvSpPr txBox="1">
            <a:spLocks noGrp="1"/>
          </p:cNvSpPr>
          <p:nvPr>
            <p:ph type="subTitle" sz="quarter" idx="1"/>
          </p:nvPr>
        </p:nvSpPr>
        <p:spPr>
          <a:xfrm>
            <a:off x="1219200" y="11360209"/>
            <a:ext cx="21945600" cy="2250594"/>
          </a:xfrm>
          <a:prstGeom prst="rect">
            <a:avLst/>
          </a:prstGeom>
        </p:spPr>
        <p:txBody>
          <a:bodyPr/>
          <a:lstStyle>
            <a:lvl1pPr>
              <a:defRPr sz="5800" spc="-58">
                <a:solidFill>
                  <a:srgbClr val="FFFFFF"/>
                </a:solidFill>
              </a:defRPr>
            </a:lvl1pPr>
          </a:lstStyle>
          <a:p>
            <a:r>
              <a:rPr dirty="0"/>
              <a:t>ESC-20SUMMER </a:t>
            </a:r>
            <a:r>
              <a:rPr dirty="0" err="1"/>
              <a:t>시각화</a:t>
            </a:r>
            <a:r>
              <a:rPr dirty="0"/>
              <a:t> </a:t>
            </a:r>
            <a:r>
              <a:rPr dirty="0" err="1"/>
              <a:t>스터디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2. Code"/>
          <p:cNvSpPr txBox="1">
            <a:spLocks noGrp="1"/>
          </p:cNvSpPr>
          <p:nvPr>
            <p:ph type="title"/>
          </p:nvPr>
        </p:nvSpPr>
        <p:spPr>
          <a:xfrm>
            <a:off x="-398117" y="-298923"/>
            <a:ext cx="6793889" cy="2680191"/>
          </a:xfrm>
          <a:prstGeom prst="rect">
            <a:avLst/>
          </a:prstGeom>
        </p:spPr>
        <p:txBody>
          <a:bodyPr anchor="ctr"/>
          <a:lstStyle/>
          <a:p>
            <a:pPr>
              <a:defRPr sz="12100" spc="0">
                <a:solidFill>
                  <a:schemeClr val="accent1">
                    <a:lumOff val="-24499"/>
                  </a:schemeClr>
                </a:solidFill>
                <a:latin typeface="+mn-lt"/>
                <a:ea typeface="+mn-ea"/>
                <a:cs typeface="+mn-cs"/>
                <a:sym typeface="Canela Bold"/>
              </a:defRPr>
            </a:pPr>
            <a:r>
              <a:t>2. </a:t>
            </a:r>
            <a:r>
              <a:rPr sz="9900"/>
              <a:t>Code</a:t>
            </a:r>
          </a:p>
        </p:txBody>
      </p:sp>
      <p:pic>
        <p:nvPicPr>
          <p:cNvPr id="182" name="스크린샷 2020-08-12 오후 10.39.32.png" descr="스크린샷 2020-08-12 오후 10.39.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67" y="2224990"/>
            <a:ext cx="14057720" cy="2660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스크린샷 2020-08-12 오후 10.39.11.png" descr="스크린샷 2020-08-12 오후 10.39.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720" y="5744235"/>
            <a:ext cx="21670560" cy="710968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80CF034-CAEB-47A6-8077-BC1DBD3B6317}"/>
              </a:ext>
            </a:extLst>
          </p:cNvPr>
          <p:cNvSpPr/>
          <p:nvPr/>
        </p:nvSpPr>
        <p:spPr>
          <a:xfrm>
            <a:off x="1356720" y="4376057"/>
            <a:ext cx="11281594" cy="529124"/>
          </a:xfrm>
          <a:prstGeom prst="round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3183621-7DAE-4319-AC9D-33F5242EA105}"/>
              </a:ext>
            </a:extLst>
          </p:cNvPr>
          <p:cNvSpPr/>
          <p:nvPr/>
        </p:nvSpPr>
        <p:spPr>
          <a:xfrm>
            <a:off x="1110344" y="11691257"/>
            <a:ext cx="5845628" cy="1162662"/>
          </a:xfrm>
          <a:prstGeom prst="round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2D764D9-27C6-4C77-AF8E-9AFE45658838}"/>
              </a:ext>
            </a:extLst>
          </p:cNvPr>
          <p:cNvSpPr/>
          <p:nvPr/>
        </p:nvSpPr>
        <p:spPr>
          <a:xfrm>
            <a:off x="1356720" y="3331029"/>
            <a:ext cx="8407766" cy="529124"/>
          </a:xfrm>
          <a:prstGeom prst="roundRect">
            <a:avLst/>
          </a:prstGeom>
          <a:noFill/>
          <a:ln w="762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1B7B8C8-ADF9-414E-8982-DB9CDD8AEAC1}"/>
              </a:ext>
            </a:extLst>
          </p:cNvPr>
          <p:cNvSpPr/>
          <p:nvPr/>
        </p:nvSpPr>
        <p:spPr>
          <a:xfrm>
            <a:off x="1356720" y="6011220"/>
            <a:ext cx="21274680" cy="846780"/>
          </a:xfrm>
          <a:prstGeom prst="roundRect">
            <a:avLst/>
          </a:prstGeom>
          <a:noFill/>
          <a:ln w="762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EFC925D-4320-42FA-B49B-D5DAC211D7AE}"/>
              </a:ext>
            </a:extLst>
          </p:cNvPr>
          <p:cNvSpPr/>
          <p:nvPr/>
        </p:nvSpPr>
        <p:spPr>
          <a:xfrm>
            <a:off x="9764486" y="6825343"/>
            <a:ext cx="2873828" cy="551545"/>
          </a:xfrm>
          <a:prstGeom prst="roundRect">
            <a:avLst/>
          </a:prstGeom>
          <a:noFill/>
          <a:ln w="762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2. Code_tab"/>
          <p:cNvSpPr txBox="1">
            <a:spLocks noGrp="1"/>
          </p:cNvSpPr>
          <p:nvPr>
            <p:ph type="title"/>
          </p:nvPr>
        </p:nvSpPr>
        <p:spPr>
          <a:xfrm>
            <a:off x="523539" y="-433180"/>
            <a:ext cx="14139517" cy="2680191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pPr algn="l">
              <a:defRPr sz="12100" spc="0">
                <a:solidFill>
                  <a:schemeClr val="accent1">
                    <a:lumOff val="-24499"/>
                  </a:schemeClr>
                </a:solidFill>
                <a:latin typeface="+mn-lt"/>
                <a:ea typeface="+mn-ea"/>
                <a:cs typeface="+mn-cs"/>
                <a:sym typeface="Canela Bold"/>
              </a:defRPr>
            </a:pPr>
            <a:r>
              <a:rPr dirty="0"/>
              <a:t>2. </a:t>
            </a:r>
            <a:r>
              <a:rPr sz="9900" dirty="0" err="1"/>
              <a:t>Code_tab</a:t>
            </a:r>
            <a:r>
              <a:rPr lang="en-US" sz="9900" dirty="0"/>
              <a:t>, </a:t>
            </a:r>
            <a:r>
              <a:rPr lang="en-US" sz="9900" dirty="0" err="1"/>
              <a:t>box_selection</a:t>
            </a:r>
            <a:r>
              <a:rPr lang="en-US" sz="9900" dirty="0"/>
              <a:t> </a:t>
            </a:r>
            <a:endParaRPr sz="9900" dirty="0"/>
          </a:p>
        </p:txBody>
      </p:sp>
      <p:pic>
        <p:nvPicPr>
          <p:cNvPr id="186" name="화면 기록 2020-08-12 오후 10.49.00.mov" descr="화면 기록 2020-08-12 오후 10.49.00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25604" y="1726321"/>
            <a:ext cx="12155258" cy="12319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0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8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2. Code"/>
          <p:cNvSpPr txBox="1">
            <a:spLocks noGrp="1"/>
          </p:cNvSpPr>
          <p:nvPr>
            <p:ph type="title"/>
          </p:nvPr>
        </p:nvSpPr>
        <p:spPr>
          <a:xfrm>
            <a:off x="-398117" y="-298923"/>
            <a:ext cx="6793889" cy="2680191"/>
          </a:xfrm>
          <a:prstGeom prst="rect">
            <a:avLst/>
          </a:prstGeom>
        </p:spPr>
        <p:txBody>
          <a:bodyPr anchor="ctr"/>
          <a:lstStyle/>
          <a:p>
            <a:pPr>
              <a:defRPr sz="12100" spc="0">
                <a:solidFill>
                  <a:schemeClr val="accent1">
                    <a:lumOff val="-24499"/>
                  </a:schemeClr>
                </a:solidFill>
                <a:latin typeface="+mn-lt"/>
                <a:ea typeface="+mn-ea"/>
                <a:cs typeface="+mn-cs"/>
                <a:sym typeface="Canela Bold"/>
              </a:defRPr>
            </a:pPr>
            <a:r>
              <a:t>2. </a:t>
            </a:r>
            <a:r>
              <a:rPr sz="9900"/>
              <a:t>Code</a:t>
            </a:r>
          </a:p>
        </p:txBody>
      </p:sp>
      <p:pic>
        <p:nvPicPr>
          <p:cNvPr id="189" name="스크린샷 2020-08-12 오후 10.51.35.png" descr="스크린샷 2020-08-12 오후 10.51.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93" y="3096190"/>
            <a:ext cx="24205083" cy="8804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3FF7564-2350-4BA9-83D7-634925093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93" y="3096190"/>
            <a:ext cx="10915085" cy="70843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7BC8BFA-7811-4232-ADE7-9EB0729D2E02}"/>
              </a:ext>
            </a:extLst>
          </p:cNvPr>
          <p:cNvSpPr/>
          <p:nvPr/>
        </p:nvSpPr>
        <p:spPr>
          <a:xfrm>
            <a:off x="10842171" y="6204857"/>
            <a:ext cx="3918858" cy="424542"/>
          </a:xfrm>
          <a:prstGeom prst="roundRect">
            <a:avLst/>
          </a:prstGeom>
          <a:noFill/>
          <a:ln w="762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D1D6CAA-DEAC-41CA-B294-80F0A0206B40}"/>
              </a:ext>
            </a:extLst>
          </p:cNvPr>
          <p:cNvSpPr/>
          <p:nvPr/>
        </p:nvSpPr>
        <p:spPr>
          <a:xfrm>
            <a:off x="1911393" y="3096190"/>
            <a:ext cx="10915085" cy="708431"/>
          </a:xfrm>
          <a:prstGeom prst="round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FEE3FDE-0765-414C-B916-E7981D071F33}"/>
              </a:ext>
            </a:extLst>
          </p:cNvPr>
          <p:cNvSpPr/>
          <p:nvPr/>
        </p:nvSpPr>
        <p:spPr>
          <a:xfrm>
            <a:off x="1502229" y="8948057"/>
            <a:ext cx="10689771" cy="2953026"/>
          </a:xfrm>
          <a:prstGeom prst="round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2. Code_widget"/>
          <p:cNvSpPr txBox="1">
            <a:spLocks noGrp="1"/>
          </p:cNvSpPr>
          <p:nvPr>
            <p:ph type="title"/>
          </p:nvPr>
        </p:nvSpPr>
        <p:spPr>
          <a:xfrm>
            <a:off x="160683" y="-552923"/>
            <a:ext cx="8999720" cy="2680191"/>
          </a:xfrm>
          <a:prstGeom prst="rect">
            <a:avLst/>
          </a:prstGeom>
        </p:spPr>
        <p:txBody>
          <a:bodyPr anchor="ctr"/>
          <a:lstStyle/>
          <a:p>
            <a:pPr defTabSz="2365248">
              <a:defRPr sz="11737" spc="0">
                <a:solidFill>
                  <a:schemeClr val="accent1">
                    <a:lumOff val="-24499"/>
                  </a:schemeClr>
                </a:solidFill>
                <a:latin typeface="+mn-lt"/>
                <a:ea typeface="+mn-ea"/>
                <a:cs typeface="+mn-cs"/>
                <a:sym typeface="Canela Bold"/>
              </a:defRPr>
            </a:pPr>
            <a:r>
              <a:t>2. </a:t>
            </a:r>
            <a:r>
              <a:rPr sz="9603"/>
              <a:t>Code_widget</a:t>
            </a:r>
          </a:p>
        </p:txBody>
      </p:sp>
      <p:pic>
        <p:nvPicPr>
          <p:cNvPr id="192" name="화면 기록 2020-08-12 오후 11.03.06.mov" descr="화면 기록 2020-08-12 오후 11.03.0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71293" y="1819299"/>
            <a:ext cx="13441414" cy="11795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50" fill="hold"/>
                                        <p:tgtEl>
                                          <p:spTgt spid="1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9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2. Code"/>
          <p:cNvSpPr txBox="1">
            <a:spLocks noGrp="1"/>
          </p:cNvSpPr>
          <p:nvPr>
            <p:ph type="title"/>
          </p:nvPr>
        </p:nvSpPr>
        <p:spPr>
          <a:xfrm>
            <a:off x="-398117" y="-298923"/>
            <a:ext cx="6793889" cy="2680191"/>
          </a:xfrm>
          <a:prstGeom prst="rect">
            <a:avLst/>
          </a:prstGeom>
        </p:spPr>
        <p:txBody>
          <a:bodyPr anchor="ctr"/>
          <a:lstStyle/>
          <a:p>
            <a:pPr>
              <a:defRPr sz="12100" spc="0">
                <a:solidFill>
                  <a:schemeClr val="accent1">
                    <a:lumOff val="-24499"/>
                  </a:schemeClr>
                </a:solidFill>
                <a:latin typeface="+mn-lt"/>
                <a:ea typeface="+mn-ea"/>
                <a:cs typeface="+mn-cs"/>
                <a:sym typeface="Canela Bold"/>
              </a:defRPr>
            </a:pPr>
            <a:r>
              <a:t>2. </a:t>
            </a:r>
            <a:r>
              <a:rPr sz="9900"/>
              <a:t>Code</a:t>
            </a:r>
          </a:p>
        </p:txBody>
      </p:sp>
      <p:pic>
        <p:nvPicPr>
          <p:cNvPr id="195" name="스크린샷 2020-08-12 오후 10.57.50.png" descr="스크린샷 2020-08-12 오후 10.57.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791" y="2545374"/>
            <a:ext cx="13588319" cy="2129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스크린샷 2020-08-12 오후 11.04.38.png" descr="스크린샷 2020-08-12 오후 11.04.3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953" y="5516165"/>
            <a:ext cx="22704681" cy="607590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8BDB7A-DDB9-4FB6-8318-C4258CCF238E}"/>
              </a:ext>
            </a:extLst>
          </p:cNvPr>
          <p:cNvSpPr txBox="1"/>
          <p:nvPr/>
        </p:nvSpPr>
        <p:spPr>
          <a:xfrm>
            <a:off x="6586934" y="5838234"/>
            <a:ext cx="5142611" cy="10197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FF0000"/>
                </a:solidFill>
              </a:rPr>
              <a:t>Decorator </a:t>
            </a:r>
            <a:r>
              <a:rPr lang="ko-KR" altLang="en-US" dirty="0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이용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kumimoji="0" lang="ko-KR" altLang="en-US" sz="4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Canela Text Regular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E9BA14C-B0C8-4669-AE2C-B506ED0D1BCB}"/>
              </a:ext>
            </a:extLst>
          </p:cNvPr>
          <p:cNvSpPr/>
          <p:nvPr/>
        </p:nvSpPr>
        <p:spPr>
          <a:xfrm>
            <a:off x="1211791" y="6026727"/>
            <a:ext cx="5183981" cy="748145"/>
          </a:xfrm>
          <a:prstGeom prst="round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8F6B474-1BE9-4F45-949E-3399092F188F}"/>
              </a:ext>
            </a:extLst>
          </p:cNvPr>
          <p:cNvSpPr/>
          <p:nvPr/>
        </p:nvSpPr>
        <p:spPr>
          <a:xfrm>
            <a:off x="1018309" y="3138055"/>
            <a:ext cx="7710055" cy="1059872"/>
          </a:xfrm>
          <a:prstGeom prst="round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058799B-9638-4180-B586-860B292BBC52}"/>
              </a:ext>
            </a:extLst>
          </p:cNvPr>
          <p:cNvSpPr/>
          <p:nvPr/>
        </p:nvSpPr>
        <p:spPr>
          <a:xfrm>
            <a:off x="1211791" y="6858000"/>
            <a:ext cx="22203380" cy="5244629"/>
          </a:xfrm>
          <a:prstGeom prst="round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3FEFD-5128-4977-922D-FE42657095E7}"/>
              </a:ext>
            </a:extLst>
          </p:cNvPr>
          <p:cNvSpPr txBox="1"/>
          <p:nvPr/>
        </p:nvSpPr>
        <p:spPr>
          <a:xfrm>
            <a:off x="20621427" y="6774872"/>
            <a:ext cx="2224968" cy="10197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4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Canela Text Regular"/>
              </a:rPr>
              <a:t>하위함수</a:t>
            </a:r>
            <a:endParaRPr kumimoji="0" lang="ko-KR" altLang="en-US" sz="4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Canela Text Regular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이미지" descr="이미지"/>
          <p:cNvPicPr>
            <a:picLocks noChangeAspect="1"/>
          </p:cNvPicPr>
          <p:nvPr/>
        </p:nvPicPr>
        <p:blipFill>
          <a:blip r:embed="rId2"/>
          <a:srcRect l="9704" t="817" r="7624"/>
          <a:stretch>
            <a:fillRect/>
          </a:stretch>
        </p:blipFill>
        <p:spPr>
          <a:xfrm>
            <a:off x="-124222" y="-37505"/>
            <a:ext cx="24632327" cy="13790939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감사합니다"/>
          <p:cNvSpPr txBox="1">
            <a:spLocks noGrp="1"/>
          </p:cNvSpPr>
          <p:nvPr>
            <p:ph type="ctrTitle"/>
          </p:nvPr>
        </p:nvSpPr>
        <p:spPr>
          <a:xfrm>
            <a:off x="1219200" y="2926504"/>
            <a:ext cx="21945600" cy="4267201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FFFF"/>
                    </a:gs>
                    <a:gs pos="100000">
                      <a:schemeClr val="accent2">
                        <a:hueOff val="-380435"/>
                        <a:satOff val="28785"/>
                        <a:lumOff val="23919"/>
                      </a:schemeClr>
                    </a:gs>
                  </a:gsLst>
                  <a:lin ang="5400000" scaled="0"/>
                </a:gradFill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감사합니다</a:t>
            </a:r>
          </a:p>
        </p:txBody>
      </p:sp>
      <p:sp>
        <p:nvSpPr>
          <p:cNvPr id="200" name="ESC-20SUMMER 시각화 스터디"/>
          <p:cNvSpPr txBox="1">
            <a:spLocks noGrp="1"/>
          </p:cNvSpPr>
          <p:nvPr>
            <p:ph type="subTitle" sz="quarter" idx="1"/>
          </p:nvPr>
        </p:nvSpPr>
        <p:spPr>
          <a:xfrm>
            <a:off x="1219200" y="11360209"/>
            <a:ext cx="21945600" cy="2250593"/>
          </a:xfrm>
          <a:prstGeom prst="rect">
            <a:avLst/>
          </a:prstGeom>
        </p:spPr>
        <p:txBody>
          <a:bodyPr/>
          <a:lstStyle>
            <a:lvl1pPr>
              <a:defRPr sz="5800" spc="-58">
                <a:solidFill>
                  <a:srgbClr val="FFFFFF"/>
                </a:solidFill>
              </a:defRPr>
            </a:lvl1pPr>
          </a:lstStyle>
          <a:p>
            <a:r>
              <a:t>ESC-20SUMMER 시각화 스터디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이미지" descr="이미지"/>
          <p:cNvPicPr>
            <a:picLocks noChangeAspect="1"/>
          </p:cNvPicPr>
          <p:nvPr/>
        </p:nvPicPr>
        <p:blipFill>
          <a:blip r:embed="rId2"/>
          <a:srcRect l="9704" t="817" r="7624"/>
          <a:stretch>
            <a:fillRect/>
          </a:stretch>
        </p:blipFill>
        <p:spPr>
          <a:xfrm>
            <a:off x="-124222" y="-37505"/>
            <a:ext cx="24632327" cy="13790939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왜 보케를 사용하는가?"/>
          <p:cNvSpPr txBox="1">
            <a:spLocks noGrp="1"/>
          </p:cNvSpPr>
          <p:nvPr>
            <p:ph type="subTitle" sz="quarter" idx="1"/>
          </p:nvPr>
        </p:nvSpPr>
        <p:spPr>
          <a:xfrm>
            <a:off x="1219200" y="6459391"/>
            <a:ext cx="21945601" cy="2250593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80000"/>
              </a:lnSpc>
              <a:defRPr sz="7400" b="0" spc="-74">
                <a:solidFill>
                  <a:srgbClr val="FFFFFF"/>
                </a:solidFill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왜 보케를 사용하는가?</a:t>
            </a:r>
          </a:p>
        </p:txBody>
      </p:sp>
      <p:sp>
        <p:nvSpPr>
          <p:cNvPr id="157" name="Introduction to Bokeh"/>
          <p:cNvSpPr txBox="1">
            <a:spLocks noGrp="1"/>
          </p:cNvSpPr>
          <p:nvPr>
            <p:ph type="ctrTitle"/>
          </p:nvPr>
        </p:nvSpPr>
        <p:spPr>
          <a:xfrm>
            <a:off x="1219199" y="-850478"/>
            <a:ext cx="21945601" cy="4267201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FFFF"/>
                    </a:gs>
                    <a:gs pos="100000">
                      <a:schemeClr val="accent1">
                        <a:hueOff val="-245591"/>
                        <a:satOff val="13830"/>
                        <a:lumOff val="17557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r>
              <a:t>Introduction to Bokeh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다양한 그래프"/>
          <p:cNvSpPr txBox="1">
            <a:spLocks noGrp="1"/>
          </p:cNvSpPr>
          <p:nvPr>
            <p:ph type="title"/>
          </p:nvPr>
        </p:nvSpPr>
        <p:spPr>
          <a:xfrm>
            <a:off x="1215495" y="4585102"/>
            <a:ext cx="9757338" cy="25349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satOff val="2969"/>
                    <a:lumOff val="-11469"/>
                  </a:schemeClr>
                </a:solidFill>
              </a:defRPr>
            </a:lvl1pPr>
          </a:lstStyle>
          <a:p>
            <a:r>
              <a:t>다양한 그래프</a:t>
            </a:r>
          </a:p>
        </p:txBody>
      </p:sp>
      <p:pic>
        <p:nvPicPr>
          <p:cNvPr id="160" name="스크린샷 2020-08-12 오후 4.30.01.png" descr="스크린샷 2020-08-12 오후 4.30.01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12161" b="12161"/>
          <a:stretch>
            <a:fillRect/>
          </a:stretch>
        </p:blipFill>
        <p:spPr>
          <a:xfrm>
            <a:off x="11282317" y="343296"/>
            <a:ext cx="12733280" cy="130294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반응형, 다양한 툴 박스"/>
          <p:cNvSpPr txBox="1">
            <a:spLocks noGrp="1"/>
          </p:cNvSpPr>
          <p:nvPr>
            <p:ph type="title"/>
          </p:nvPr>
        </p:nvSpPr>
        <p:spPr>
          <a:xfrm>
            <a:off x="6644738" y="774578"/>
            <a:ext cx="10967522" cy="14500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satOff val="2969"/>
                    <a:lumOff val="-11469"/>
                  </a:schemeClr>
                </a:solidFill>
              </a:defRPr>
            </a:lvl1pPr>
          </a:lstStyle>
          <a:p>
            <a:r>
              <a:rPr dirty="0" err="1"/>
              <a:t>다양한</a:t>
            </a:r>
            <a:r>
              <a:rPr lang="ko-KR" altLang="en-US" dirty="0"/>
              <a:t> </a:t>
            </a:r>
            <a:r>
              <a:rPr dirty="0"/>
              <a:t>툴</a:t>
            </a:r>
          </a:p>
        </p:txBody>
      </p:sp>
      <p:sp>
        <p:nvSpPr>
          <p:cNvPr id="163" name="텍스트"/>
          <p:cNvSpPr txBox="1"/>
          <p:nvPr/>
        </p:nvSpPr>
        <p:spPr>
          <a:xfrm>
            <a:off x="12128499" y="6856537"/>
            <a:ext cx="12700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lnSpc>
                <a:spcPct val="100000"/>
              </a:lnSpc>
              <a:spcBef>
                <a:spcPts val="0"/>
              </a:spcBef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lnSpc>
                <a:spcPct val="100000"/>
              </a:lnSpc>
              <a:spcBef>
                <a:spcPts val="0"/>
              </a:spcBef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F807FE-2328-4C57-B6FC-793A57087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89" y="2531035"/>
            <a:ext cx="18291635" cy="1047980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FD8AB8D-76CB-4292-A4A2-24A93B6E45D3}"/>
              </a:ext>
            </a:extLst>
          </p:cNvPr>
          <p:cNvSpPr/>
          <p:nvPr/>
        </p:nvSpPr>
        <p:spPr>
          <a:xfrm>
            <a:off x="20472401" y="2841171"/>
            <a:ext cx="932872" cy="5762502"/>
          </a:xfrm>
          <a:prstGeom prst="round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텍스트"/>
          <p:cNvSpPr txBox="1"/>
          <p:nvPr/>
        </p:nvSpPr>
        <p:spPr>
          <a:xfrm>
            <a:off x="12128499" y="6856537"/>
            <a:ext cx="12700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lnSpc>
                <a:spcPct val="100000"/>
              </a:lnSpc>
              <a:spcBef>
                <a:spcPts val="0"/>
              </a:spcBef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lnSpc>
                <a:spcPct val="100000"/>
              </a:lnSpc>
              <a:spcBef>
                <a:spcPts val="0"/>
              </a:spcBef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" name="텍스트"/>
          <p:cNvSpPr txBox="1"/>
          <p:nvPr/>
        </p:nvSpPr>
        <p:spPr>
          <a:xfrm>
            <a:off x="12255499" y="6983537"/>
            <a:ext cx="1194577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65" name="화면 기록 2020-08-12 오후 5.05.06.mov" descr="화면 기록 2020-08-12 오후 5.05.0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1612" y="2835890"/>
            <a:ext cx="15413773" cy="93112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반응형, 다양한 툴 박스">
            <a:extLst>
              <a:ext uri="{FF2B5EF4-FFF2-40B4-BE49-F238E27FC236}">
                <a16:creationId xmlns:a16="http://schemas.microsoft.com/office/drawing/2014/main" id="{4977BB1A-6D3A-4848-8E3E-20E28443F41B}"/>
              </a:ext>
            </a:extLst>
          </p:cNvPr>
          <p:cNvSpPr txBox="1">
            <a:spLocks/>
          </p:cNvSpPr>
          <p:nvPr/>
        </p:nvSpPr>
        <p:spPr>
          <a:xfrm>
            <a:off x="6644738" y="774578"/>
            <a:ext cx="10967522" cy="1450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chemeClr val="accent1">
                    <a:satOff val="2969"/>
                    <a:lumOff val="-11469"/>
                  </a:schemeClr>
                </a:solidFill>
                <a:uFillTx/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  <a:lvl2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gradFill flip="none" rotWithShape="1">
                  <a:gsLst>
                    <a:gs pos="0">
                      <a:srgbClr val="FFFFFF"/>
                    </a:gs>
                    <a:gs pos="100000">
                      <a:srgbClr val="027B76"/>
                    </a:gs>
                  </a:gsLst>
                  <a:lin ang="5400000" scaled="0"/>
                </a:gradFill>
                <a:uFillTx/>
                <a:latin typeface="NanumSquareRound Bold"/>
                <a:ea typeface="NanumSquareRound Bold"/>
                <a:cs typeface="NanumSquareRound Bold"/>
                <a:sym typeface="NanumSquareRound Bold"/>
              </a:defRPr>
            </a:lvl2pPr>
            <a:lvl3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gradFill flip="none" rotWithShape="1">
                  <a:gsLst>
                    <a:gs pos="0">
                      <a:srgbClr val="FFFFFF"/>
                    </a:gs>
                    <a:gs pos="100000">
                      <a:srgbClr val="027B76"/>
                    </a:gs>
                  </a:gsLst>
                  <a:lin ang="5400000" scaled="0"/>
                </a:gradFill>
                <a:uFillTx/>
                <a:latin typeface="NanumSquareRound Bold"/>
                <a:ea typeface="NanumSquareRound Bold"/>
                <a:cs typeface="NanumSquareRound Bold"/>
                <a:sym typeface="NanumSquareRound Bold"/>
              </a:defRPr>
            </a:lvl3pPr>
            <a:lvl4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gradFill flip="none" rotWithShape="1">
                  <a:gsLst>
                    <a:gs pos="0">
                      <a:srgbClr val="FFFFFF"/>
                    </a:gs>
                    <a:gs pos="100000">
                      <a:srgbClr val="027B76"/>
                    </a:gs>
                  </a:gsLst>
                  <a:lin ang="5400000" scaled="0"/>
                </a:gradFill>
                <a:uFillTx/>
                <a:latin typeface="NanumSquareRound Bold"/>
                <a:ea typeface="NanumSquareRound Bold"/>
                <a:cs typeface="NanumSquareRound Bold"/>
                <a:sym typeface="NanumSquareRound Bold"/>
              </a:defRPr>
            </a:lvl4pPr>
            <a:lvl5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gradFill flip="none" rotWithShape="1">
                  <a:gsLst>
                    <a:gs pos="0">
                      <a:srgbClr val="FFFFFF"/>
                    </a:gs>
                    <a:gs pos="100000">
                      <a:srgbClr val="027B76"/>
                    </a:gs>
                  </a:gsLst>
                  <a:lin ang="5400000" scaled="0"/>
                </a:gradFill>
                <a:uFillTx/>
                <a:latin typeface="NanumSquareRound Bold"/>
                <a:ea typeface="NanumSquareRound Bold"/>
                <a:cs typeface="NanumSquareRound Bold"/>
                <a:sym typeface="NanumSquareRound Bold"/>
              </a:defRPr>
            </a:lvl5pPr>
            <a:lvl6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gradFill flip="none" rotWithShape="1">
                  <a:gsLst>
                    <a:gs pos="0">
                      <a:srgbClr val="FFFFFF"/>
                    </a:gs>
                    <a:gs pos="100000">
                      <a:srgbClr val="027B76"/>
                    </a:gs>
                  </a:gsLst>
                  <a:lin ang="5400000" scaled="0"/>
                </a:gradFill>
                <a:uFillTx/>
                <a:latin typeface="NanumSquareRound Bold"/>
                <a:ea typeface="NanumSquareRound Bold"/>
                <a:cs typeface="NanumSquareRound Bold"/>
                <a:sym typeface="NanumSquareRound Bold"/>
              </a:defRPr>
            </a:lvl6pPr>
            <a:lvl7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gradFill flip="none" rotWithShape="1">
                  <a:gsLst>
                    <a:gs pos="0">
                      <a:srgbClr val="FFFFFF"/>
                    </a:gs>
                    <a:gs pos="100000">
                      <a:srgbClr val="027B76"/>
                    </a:gs>
                  </a:gsLst>
                  <a:lin ang="5400000" scaled="0"/>
                </a:gradFill>
                <a:uFillTx/>
                <a:latin typeface="NanumSquareRound Bold"/>
                <a:ea typeface="NanumSquareRound Bold"/>
                <a:cs typeface="NanumSquareRound Bold"/>
                <a:sym typeface="NanumSquareRound Bold"/>
              </a:defRPr>
            </a:lvl7pPr>
            <a:lvl8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gradFill flip="none" rotWithShape="1">
                  <a:gsLst>
                    <a:gs pos="0">
                      <a:srgbClr val="FFFFFF"/>
                    </a:gs>
                    <a:gs pos="100000">
                      <a:srgbClr val="027B76"/>
                    </a:gs>
                  </a:gsLst>
                  <a:lin ang="5400000" scaled="0"/>
                </a:gradFill>
                <a:uFillTx/>
                <a:latin typeface="NanumSquareRound Bold"/>
                <a:ea typeface="NanumSquareRound Bold"/>
                <a:cs typeface="NanumSquareRound Bold"/>
                <a:sym typeface="NanumSquareRound Bold"/>
              </a:defRPr>
            </a:lvl8pPr>
            <a:lvl9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gradFill flip="none" rotWithShape="1">
                  <a:gsLst>
                    <a:gs pos="0">
                      <a:srgbClr val="FFFFFF"/>
                    </a:gs>
                    <a:gs pos="100000">
                      <a:srgbClr val="027B76"/>
                    </a:gs>
                  </a:gsLst>
                  <a:lin ang="5400000" scaled="0"/>
                </a:gradFill>
                <a:uFillTx/>
                <a:latin typeface="NanumSquareRound Bold"/>
                <a:ea typeface="NanumSquareRound Bold"/>
                <a:cs typeface="NanumSquareRound Bold"/>
                <a:sym typeface="NanumSquareRound Bold"/>
              </a:defRPr>
            </a:lvl9pPr>
          </a:lstStyle>
          <a:p>
            <a:pPr hangingPunct="1"/>
            <a:r>
              <a:rPr lang="ko-KR" altLang="en-US" dirty="0"/>
              <a:t>다양한 툴</a:t>
            </a:r>
          </a:p>
        </p:txBody>
      </p:sp>
    </p:spTree>
    <p:extLst>
      <p:ext uri="{BB962C8B-B14F-4D97-AF65-F5344CB8AC3E}">
        <p14:creationId xmlns:p14="http://schemas.microsoft.com/office/powerpoint/2010/main" val="151872116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6" fill="hold"/>
                                        <p:tgtEl>
                                          <p:spTgt spid="1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이미지" descr="이미지"/>
          <p:cNvPicPr>
            <a:picLocks noChangeAspect="1"/>
          </p:cNvPicPr>
          <p:nvPr/>
        </p:nvPicPr>
        <p:blipFill>
          <a:blip r:embed="rId2"/>
          <a:srcRect l="9704" t="817" r="7624"/>
          <a:stretch>
            <a:fillRect/>
          </a:stretch>
        </p:blipFill>
        <p:spPr>
          <a:xfrm>
            <a:off x="-124222" y="-37505"/>
            <a:ext cx="24632327" cy="13790939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How to use Bokeh"/>
          <p:cNvSpPr txBox="1">
            <a:spLocks noGrp="1"/>
          </p:cNvSpPr>
          <p:nvPr>
            <p:ph type="ctrTitle"/>
          </p:nvPr>
        </p:nvSpPr>
        <p:spPr>
          <a:xfrm>
            <a:off x="997949" y="-868540"/>
            <a:ext cx="21945601" cy="4267201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t>How to use Bokeh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. Import Module"/>
          <p:cNvSpPr txBox="1">
            <a:spLocks noGrp="1"/>
          </p:cNvSpPr>
          <p:nvPr>
            <p:ph type="title"/>
          </p:nvPr>
        </p:nvSpPr>
        <p:spPr>
          <a:xfrm>
            <a:off x="-4410222" y="-498721"/>
            <a:ext cx="19737979" cy="3371789"/>
          </a:xfrm>
          <a:prstGeom prst="rect">
            <a:avLst/>
          </a:prstGeom>
        </p:spPr>
        <p:txBody>
          <a:bodyPr/>
          <a:lstStyle/>
          <a:p>
            <a:pPr>
              <a:defRPr sz="12100">
                <a:solidFill>
                  <a:schemeClr val="accent1">
                    <a:lumOff val="-24499"/>
                  </a:schemeClr>
                </a:solidFill>
              </a:defRPr>
            </a:pPr>
            <a:r>
              <a:t>1. </a:t>
            </a:r>
            <a:r>
              <a:rPr sz="9900"/>
              <a:t>Import Module</a:t>
            </a:r>
          </a:p>
        </p:txBody>
      </p:sp>
      <p:pic>
        <p:nvPicPr>
          <p:cNvPr id="171" name="스크린샷 2020-08-12 오후 8.55.55.png" descr="스크린샷 2020-08-12 오후 8.55.55.png"/>
          <p:cNvPicPr>
            <a:picLocks noChangeAspect="1"/>
          </p:cNvPicPr>
          <p:nvPr/>
        </p:nvPicPr>
        <p:blipFill rotWithShape="1">
          <a:blip r:embed="rId2"/>
          <a:srcRect b="42097"/>
          <a:stretch/>
        </p:blipFill>
        <p:spPr>
          <a:xfrm>
            <a:off x="335122" y="4363703"/>
            <a:ext cx="23713756" cy="49885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2. Code"/>
          <p:cNvSpPr txBox="1">
            <a:spLocks noGrp="1"/>
          </p:cNvSpPr>
          <p:nvPr>
            <p:ph type="title"/>
          </p:nvPr>
        </p:nvSpPr>
        <p:spPr>
          <a:xfrm>
            <a:off x="-1761198" y="-594138"/>
            <a:ext cx="9478933" cy="3371790"/>
          </a:xfrm>
          <a:prstGeom prst="rect">
            <a:avLst/>
          </a:prstGeom>
        </p:spPr>
        <p:txBody>
          <a:bodyPr/>
          <a:lstStyle/>
          <a:p>
            <a:pPr>
              <a:defRPr sz="12100">
                <a:solidFill>
                  <a:schemeClr val="accent1">
                    <a:lumOff val="-24499"/>
                  </a:schemeClr>
                </a:solidFill>
              </a:defRPr>
            </a:pPr>
            <a:r>
              <a:t>2. </a:t>
            </a:r>
            <a:r>
              <a:rPr sz="9900"/>
              <a:t>Code</a:t>
            </a:r>
          </a:p>
        </p:txBody>
      </p:sp>
      <p:sp>
        <p:nvSpPr>
          <p:cNvPr id="174" name="plot = figure(plot_width, plot_height, x_axis_label, y_axis_label,            title 등등…,tools = ‘툴 박스에 들어갔으면 하는 툴 이름’ )…"/>
          <p:cNvSpPr txBox="1"/>
          <p:nvPr/>
        </p:nvSpPr>
        <p:spPr>
          <a:xfrm>
            <a:off x="1267885" y="4238266"/>
            <a:ext cx="24109164" cy="6333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  <a:buSzPct val="100000"/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US" dirty="0"/>
              <a:t>1. </a:t>
            </a:r>
            <a:r>
              <a:rPr dirty="0"/>
              <a:t>plot = figure(</a:t>
            </a:r>
            <a:r>
              <a:rPr dirty="0" err="1"/>
              <a:t>plot_width</a:t>
            </a:r>
            <a:r>
              <a:rPr dirty="0"/>
              <a:t>, </a:t>
            </a:r>
            <a:r>
              <a:rPr dirty="0" err="1"/>
              <a:t>plot_height</a:t>
            </a:r>
            <a:r>
              <a:rPr dirty="0"/>
              <a:t>, </a:t>
            </a:r>
            <a:r>
              <a:rPr dirty="0" err="1"/>
              <a:t>x_axis_label</a:t>
            </a:r>
            <a:r>
              <a:rPr dirty="0"/>
              <a:t>, </a:t>
            </a:r>
            <a:r>
              <a:rPr dirty="0" err="1"/>
              <a:t>y_axis_label</a:t>
            </a:r>
            <a:r>
              <a:rPr dirty="0"/>
              <a:t>, titl</a:t>
            </a:r>
            <a:r>
              <a:rPr lang="en-US" dirty="0"/>
              <a:t>e</a:t>
            </a:r>
            <a:r>
              <a:rPr dirty="0"/>
              <a:t>,</a:t>
            </a:r>
            <a:r>
              <a:rPr lang="en-US" dirty="0"/>
              <a:t>…,</a:t>
            </a:r>
            <a:br>
              <a:rPr lang="en-US" dirty="0"/>
            </a:br>
            <a:r>
              <a:rPr dirty="0"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  <a:latin typeface="DecoType Naskh Regular"/>
                <a:ea typeface="DecoType Naskh Regular"/>
                <a:cs typeface="DecoType Naskh Regular"/>
                <a:sym typeface="DecoType Naskh Regular"/>
              </a:rPr>
              <a:t>tools = ‘</a:t>
            </a:r>
            <a:r>
              <a:rPr lang="ko-KR" altLang="en-US" dirty="0"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DecoType Naskh Regular"/>
                <a:sym typeface="DecoType Naskh Regular"/>
              </a:rPr>
              <a:t>사용하고자 하는 </a:t>
            </a:r>
            <a:r>
              <a:rPr dirty="0"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DecoType Naskh Regular"/>
                <a:sym typeface="DecoType Naskh Regular"/>
              </a:rPr>
              <a:t>툴 </a:t>
            </a:r>
            <a:r>
              <a:rPr dirty="0" err="1"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DecoType Naskh Regular"/>
                <a:sym typeface="DecoType Naskh Regular"/>
              </a:rPr>
              <a:t>이름</a:t>
            </a:r>
            <a:r>
              <a:rPr dirty="0"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  <a:latin typeface="DecoType Naskh Regular"/>
                <a:ea typeface="DecoType Naskh Regular"/>
                <a:cs typeface="DecoType Naskh Regular"/>
                <a:sym typeface="DecoType Naskh Regular"/>
              </a:rPr>
              <a:t>’</a:t>
            </a:r>
            <a:r>
              <a:rPr dirty="0"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rPr>
              <a:t> </a:t>
            </a:r>
            <a:r>
              <a:rPr dirty="0"/>
              <a:t>) </a:t>
            </a:r>
          </a:p>
          <a:p>
            <a:pPr>
              <a:lnSpc>
                <a:spcPct val="100000"/>
              </a:lnSpc>
              <a:defRPr sz="3300">
                <a:solidFill>
                  <a:srgbClr val="5E5E5E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dirty="0"/>
              <a:t>ex. plot = figure(</a:t>
            </a:r>
            <a:r>
              <a:rPr dirty="0" err="1"/>
              <a:t>plot_width</a:t>
            </a:r>
            <a:r>
              <a:rPr dirty="0"/>
              <a:t>=400, </a:t>
            </a:r>
            <a:r>
              <a:rPr dirty="0" err="1"/>
              <a:t>plot_height</a:t>
            </a:r>
            <a:r>
              <a:rPr dirty="0"/>
              <a:t>=400, tools='pan, reset, save')</a:t>
            </a:r>
          </a:p>
          <a:p>
            <a:pPr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endParaRPr dirty="0"/>
          </a:p>
          <a:p>
            <a:pPr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dirty="0"/>
              <a:t>2. </a:t>
            </a:r>
            <a:r>
              <a:rPr dirty="0" err="1"/>
              <a:t>plot.</a:t>
            </a:r>
            <a:r>
              <a:rPr dirty="0" err="1"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rPr>
              <a:t>모양</a:t>
            </a:r>
            <a:r>
              <a:rPr dirty="0"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rPr>
              <a:t> </a:t>
            </a:r>
            <a:r>
              <a:rPr dirty="0" err="1"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rPr>
              <a:t>명령어</a:t>
            </a:r>
            <a:r>
              <a:rPr dirty="0"/>
              <a:t> ex. circle, x, </a:t>
            </a:r>
            <a:r>
              <a:rPr dirty="0" err="1"/>
              <a:t>diamond</a:t>
            </a:r>
            <a:r>
              <a:rPr lang="en-US" dirty="0" err="1"/>
              <a:t>,line</a:t>
            </a:r>
            <a:r>
              <a:rPr dirty="0"/>
              <a:t> 등(</a:t>
            </a:r>
            <a:r>
              <a:rPr dirty="0" err="1"/>
              <a:t>x축</a:t>
            </a:r>
            <a:r>
              <a:rPr dirty="0"/>
              <a:t>, </a:t>
            </a:r>
            <a:r>
              <a:rPr dirty="0" err="1"/>
              <a:t>y축</a:t>
            </a:r>
            <a:r>
              <a:rPr dirty="0"/>
              <a:t>, color, size) </a:t>
            </a:r>
          </a:p>
          <a:p>
            <a:pPr>
              <a:defRPr sz="3100">
                <a:solidFill>
                  <a:srgbClr val="5E5E5E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dirty="0"/>
              <a:t>ex. </a:t>
            </a:r>
            <a:r>
              <a:rPr dirty="0" err="1"/>
              <a:t>plot.circle</a:t>
            </a:r>
            <a:r>
              <a:rPr dirty="0"/>
              <a:t>(flowers[‘</a:t>
            </a:r>
            <a:r>
              <a:rPr dirty="0" err="1"/>
              <a:t>petal_length</a:t>
            </a:r>
            <a:r>
              <a:rPr dirty="0"/>
              <a:t>’], flowers['</a:t>
            </a:r>
            <a:r>
              <a:rPr dirty="0" err="1"/>
              <a:t>sepal_length</a:t>
            </a:r>
            <a:r>
              <a:rPr dirty="0"/>
              <a:t>'], color='gold', size=5)</a:t>
            </a:r>
          </a:p>
          <a:p>
            <a:pPr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dirty="0"/>
              <a:t> </a:t>
            </a:r>
          </a:p>
          <a:p>
            <a:pPr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dirty="0"/>
              <a:t>3. show(plot) </a:t>
            </a:r>
          </a:p>
        </p:txBody>
      </p:sp>
      <p:sp>
        <p:nvSpPr>
          <p:cNvPr id="175" name="가장 기본적인 코드는,"/>
          <p:cNvSpPr txBox="1"/>
          <p:nvPr/>
        </p:nvSpPr>
        <p:spPr>
          <a:xfrm>
            <a:off x="606722" y="2387757"/>
            <a:ext cx="5239056" cy="707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가장 기본적인 코드는, </a:t>
            </a:r>
          </a:p>
        </p:txBody>
      </p:sp>
      <p:sp>
        <p:nvSpPr>
          <p:cNvPr id="176" name="여기에다 여러가지 설정들을 바꾸어주면 됨"/>
          <p:cNvSpPr txBox="1"/>
          <p:nvPr/>
        </p:nvSpPr>
        <p:spPr>
          <a:xfrm>
            <a:off x="13048214" y="11623572"/>
            <a:ext cx="9826245" cy="707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여기에다 여러가지 설정들을 바꾸어주면 됨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2. Code _ arrange"/>
          <p:cNvSpPr txBox="1">
            <a:spLocks noGrp="1"/>
          </p:cNvSpPr>
          <p:nvPr>
            <p:ph type="title"/>
          </p:nvPr>
        </p:nvSpPr>
        <p:spPr>
          <a:xfrm>
            <a:off x="614254" y="-188144"/>
            <a:ext cx="18359546" cy="268019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l">
              <a:defRPr sz="12100" spc="0">
                <a:solidFill>
                  <a:schemeClr val="accent1">
                    <a:lumOff val="-24499"/>
                  </a:schemeClr>
                </a:solidFill>
                <a:latin typeface="+mn-lt"/>
                <a:ea typeface="+mn-ea"/>
                <a:cs typeface="+mn-cs"/>
                <a:sym typeface="Canela Bold"/>
              </a:defRPr>
            </a:pPr>
            <a:r>
              <a:rPr dirty="0"/>
              <a:t>2. </a:t>
            </a:r>
            <a:r>
              <a:rPr sz="9900" dirty="0"/>
              <a:t>Code _ arrange</a:t>
            </a:r>
            <a:r>
              <a:rPr lang="en-US" sz="9900" dirty="0"/>
              <a:t>, description </a:t>
            </a:r>
            <a:endParaRPr sz="9900" dirty="0"/>
          </a:p>
        </p:txBody>
      </p:sp>
      <p:pic>
        <p:nvPicPr>
          <p:cNvPr id="179" name="화면 기록 2020-08-12 오후 10.38.13.mov" descr="화면 기록 2020-08-12 오후 10.38.13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1999" y="2017068"/>
            <a:ext cx="21215189" cy="10546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33333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76200" cap="flat">
          <a:solidFill>
            <a:srgbClr val="FF0000"/>
          </a:solidFill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201</Words>
  <Application>Microsoft Macintosh PowerPoint</Application>
  <PresentationFormat>사용자 지정</PresentationFormat>
  <Paragraphs>31</Paragraphs>
  <Slides>15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30" baseType="lpstr">
      <vt:lpstr>Nanum Gothic</vt:lpstr>
      <vt:lpstr>NanumSquareRound Bold</vt:lpstr>
      <vt:lpstr>NanumSquareRound Regular</vt:lpstr>
      <vt:lpstr>Andale Mono</vt:lpstr>
      <vt:lpstr>Avenir Next Medium</vt:lpstr>
      <vt:lpstr>Avenir Next Regular</vt:lpstr>
      <vt:lpstr>AvenirNext-DemiBold</vt:lpstr>
      <vt:lpstr>Canela Bold</vt:lpstr>
      <vt:lpstr>Canela Deck Regular</vt:lpstr>
      <vt:lpstr>Canela Regular</vt:lpstr>
      <vt:lpstr>Canela Text Regular</vt:lpstr>
      <vt:lpstr>DecoType Naskh Regular</vt:lpstr>
      <vt:lpstr>Helvetica</vt:lpstr>
      <vt:lpstr>Helvetica Neue</vt:lpstr>
      <vt:lpstr>23_ClassicWhite</vt:lpstr>
      <vt:lpstr>Bokeh</vt:lpstr>
      <vt:lpstr>Introduction to Bokeh</vt:lpstr>
      <vt:lpstr>다양한 그래프</vt:lpstr>
      <vt:lpstr>다양한 툴</vt:lpstr>
      <vt:lpstr>PowerPoint 프레젠테이션</vt:lpstr>
      <vt:lpstr>How to use Bokeh</vt:lpstr>
      <vt:lpstr>1. Import Module</vt:lpstr>
      <vt:lpstr>2. Code</vt:lpstr>
      <vt:lpstr>2. Code _ arrange, description </vt:lpstr>
      <vt:lpstr>2. Code</vt:lpstr>
      <vt:lpstr>2. Code_tab, box_selection </vt:lpstr>
      <vt:lpstr>2. Code</vt:lpstr>
      <vt:lpstr>2. Code_widget</vt:lpstr>
      <vt:lpstr>2. Code</vt:lpstr>
      <vt:lpstr>감사합니다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Bokeh</dc:title>
  <cp:lastModifiedBy>Microsoft Office User</cp:lastModifiedBy>
  <cp:revision>13</cp:revision>
  <dcterms:modified xsi:type="dcterms:W3CDTF">2020-08-13T04:08:09Z</dcterms:modified>
</cp:coreProperties>
</file>